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4" r:id="rId8"/>
    <p:sldId id="265" r:id="rId9"/>
    <p:sldId id="267" r:id="rId10"/>
    <p:sldId id="268" r:id="rId11"/>
    <p:sldId id="270" r:id="rId12"/>
    <p:sldId id="262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Городской методический центр г. Казань </a:t>
            </a:r>
            <a:br>
              <a:rPr lang="ru-RU" sz="2000" b="1" dirty="0" smtClean="0"/>
            </a:br>
            <a:r>
              <a:rPr lang="ru-RU" sz="2000" b="1" dirty="0"/>
              <a:t>Г</a:t>
            </a:r>
            <a:r>
              <a:rPr lang="ru-RU" sz="2000" b="1" dirty="0" smtClean="0"/>
              <a:t>ородское методическое объединение учителей начальных классов 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1754" y="1574205"/>
            <a:ext cx="7598678" cy="1566763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Тема выступления: «Обзор традиционных подходов к формированию и развитию читательских способностей»</a:t>
            </a:r>
          </a:p>
          <a:p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46413" y="198884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6413" y="4005064"/>
            <a:ext cx="71099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 </a:t>
            </a:r>
            <a:r>
              <a:rPr lang="ru-RU" sz="2400" b="1" dirty="0" smtClean="0"/>
              <a:t>  Выступление подготовила: Юлдашева</a:t>
            </a:r>
          </a:p>
          <a:p>
            <a:r>
              <a:rPr lang="ru-RU" sz="2400" b="1" dirty="0" smtClean="0"/>
              <a:t> Наиля Рашидовна, учитель начальных классов </a:t>
            </a:r>
            <a:r>
              <a:rPr lang="en-US" sz="2400" b="1" dirty="0" smtClean="0"/>
              <a:t>I </a:t>
            </a:r>
            <a:r>
              <a:rPr lang="ru-RU" sz="2400" b="1" dirty="0" smtClean="0"/>
              <a:t>квалификационной </a:t>
            </a:r>
            <a:r>
              <a:rPr lang="ru-RU" sz="2400" b="1" dirty="0" smtClean="0"/>
              <a:t>категории, СОШ №35.</a:t>
            </a:r>
            <a:endParaRPr lang="ru-RU" sz="2400" b="1" dirty="0" smtClean="0"/>
          </a:p>
          <a:p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5870919"/>
            <a:ext cx="2264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22 марта 2017 год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589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840760" cy="792088"/>
          </a:xfrm>
        </p:spPr>
        <p:txBody>
          <a:bodyPr>
            <a:normAutofit/>
          </a:bodyPr>
          <a:lstStyle/>
          <a:p>
            <a:r>
              <a:rPr lang="ru-RU" alt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Межпредметные</a:t>
            </a:r>
            <a:r>
              <a:rPr lang="ru-RU" alt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связи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7312684">
            <a:off x="640255" y="1679630"/>
            <a:ext cx="2135787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6365138">
            <a:off x="1431454" y="2238806"/>
            <a:ext cx="2824559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5218838">
            <a:off x="2421825" y="2647218"/>
            <a:ext cx="3437525" cy="433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2927215">
            <a:off x="5624965" y="1762927"/>
            <a:ext cx="2286236" cy="361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4741330">
            <a:off x="3907618" y="2296323"/>
            <a:ext cx="2804231" cy="4651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15" y="2841937"/>
            <a:ext cx="229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latin typeface="Georgia" pitchFamily="18" charset="0"/>
              </a:rPr>
              <a:t>РУССКИЙ ЯЗЫК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9322" y="3886831"/>
            <a:ext cx="23624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000" b="1" dirty="0" smtClean="0">
                <a:latin typeface="Georgia" pitchFamily="18" charset="0"/>
              </a:rPr>
              <a:t>МАТЕМАТИКА</a:t>
            </a:r>
            <a:endParaRPr lang="ru-RU" altLang="ru-RU" sz="2000" b="1" dirty="0"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3110" y="4653136"/>
            <a:ext cx="3231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latin typeface="Georgia" pitchFamily="18" charset="0"/>
              </a:rPr>
              <a:t>ИЗОБРАЗИТЕЛЬНОЕ ИСКУССТВО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14434" y="3886831"/>
            <a:ext cx="2471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latin typeface="Georgia" pitchFamily="18" charset="0"/>
              </a:rPr>
              <a:t>ОКРУЖАЮЩИЙ МИР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948264" y="2841937"/>
            <a:ext cx="2024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latin typeface="Georgia" pitchFamily="18" charset="0"/>
              </a:rPr>
              <a:t>ТЕХНОЛОГИЯ</a:t>
            </a:r>
          </a:p>
        </p:txBody>
      </p:sp>
    </p:spTree>
    <p:extLst>
      <p:ext uri="{BB962C8B-B14F-4D97-AF65-F5344CB8AC3E}">
        <p14:creationId xmlns:p14="http://schemas.microsoft.com/office/powerpoint/2010/main" val="225293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993411"/>
              </p:ext>
            </p:extLst>
          </p:nvPr>
        </p:nvGraphicFramePr>
        <p:xfrm>
          <a:off x="305780" y="1700808"/>
          <a:ext cx="8820472" cy="3684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2587"/>
                <a:gridCol w="1529701"/>
                <a:gridCol w="1584176"/>
                <a:gridCol w="1800200"/>
                <a:gridCol w="1368152"/>
                <a:gridCol w="1475656"/>
              </a:tblGrid>
              <a:tr h="455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Проверяемые умения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Вычитывать информацию данную в явном виде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Объяснять смысл слова, словосочетания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Вычитывать </a:t>
                      </a:r>
                      <a:r>
                        <a:rPr lang="ru-RU" sz="1400" b="1" dirty="0" smtClean="0">
                          <a:effectLst/>
                        </a:rPr>
                        <a:t>информацию</a:t>
                      </a:r>
                      <a:r>
                        <a:rPr lang="ru-RU" sz="1400" b="1" baseline="0" dirty="0" smtClean="0">
                          <a:effectLst/>
                        </a:rPr>
                        <a:t> </a:t>
                      </a:r>
                      <a:r>
                        <a:rPr lang="ru-RU" sz="1400" b="1" dirty="0" smtClean="0">
                          <a:effectLst/>
                        </a:rPr>
                        <a:t>данную </a:t>
                      </a:r>
                      <a:r>
                        <a:rPr lang="ru-RU" sz="1400" b="1" dirty="0">
                          <a:effectLst/>
                        </a:rPr>
                        <a:t>в неявном виде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Понимать смысл текста в целом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Применять полученную информацию при решении задач по другим предметам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</a:tr>
              <a:tr h="724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№1 входная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75%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57%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43%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49%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55%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</a:tr>
              <a:tr h="58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89%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66%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51%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65%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67%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45" marR="60345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1560" y="40466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Диагностическая работа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определению уровня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прочитанного текста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387424"/>
            <a:ext cx="6781800" cy="16002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заключение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196752"/>
            <a:ext cx="8244408" cy="234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altLang="ru-RU" sz="2000" b="1" dirty="0">
                <a:latin typeface="Georgia" pitchFamily="18" charset="0"/>
              </a:rPr>
              <a:t>Продуманная и целенаправленная работа с текстом позволяет добывать ребёнку из большого объема информации нужную и полезную, а также приобретать социально – нравственный опыт и заставляет думать, познавая окружающий мир. </a:t>
            </a:r>
            <a:endParaRPr lang="ru-RU" altLang="ru-RU" sz="2000" b="1" dirty="0">
              <a:solidFill>
                <a:srgbClr val="663300"/>
              </a:solidFill>
              <a:latin typeface="Georgia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897" y="3541368"/>
            <a:ext cx="3606800" cy="2406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833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212976"/>
            <a:ext cx="10441160" cy="100811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Творческих успехов!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80528" y="1052736"/>
            <a:ext cx="90364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63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6781800" cy="16002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Одна из основных целей преподавания предметов в начальной школе -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492896"/>
            <a:ext cx="6818989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800" b="1" dirty="0">
                <a:latin typeface="Georgia" pitchFamily="18" charset="0"/>
              </a:rPr>
              <a:t>формирование читательской компетентности младшего школьника, осознание себя как грамотного читателя, способного к творческой </a:t>
            </a:r>
            <a:r>
              <a:rPr lang="ru-RU" altLang="ru-RU" sz="2800" b="1" dirty="0" smtClean="0">
                <a:latin typeface="Georgia" pitchFamily="18" charset="0"/>
              </a:rPr>
              <a:t>деятельности.</a:t>
            </a:r>
            <a:endParaRPr lang="ru-RU" altLang="ru-RU" sz="2800" b="1" dirty="0">
              <a:latin typeface="Georgia" pitchFamily="18" charset="0"/>
            </a:endParaRPr>
          </a:p>
          <a:p>
            <a:endParaRPr lang="ru-RU" altLang="ru-RU" i="1" dirty="0">
              <a:solidFill>
                <a:srgbClr val="9933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76456" cy="376706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altLang="ru-RU" sz="3200" dirty="0" smtClean="0">
                <a:solidFill>
                  <a:srgbClr val="663300"/>
                </a:solidFill>
                <a:latin typeface="Georgia" pitchFamily="18" charset="0"/>
              </a:rPr>
              <a:t>формировать и </a:t>
            </a:r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развивать читательские способности  как способности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личности к саморазвитию и самосовершенствованию путем </a:t>
            </a:r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сознательного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и активного присвоения нового социального </a:t>
            </a:r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опыта.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/>
            </a:r>
            <a:b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</a:br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692696"/>
            <a:ext cx="25816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- 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8950"/>
            <a:ext cx="7992888" cy="1600200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Читательская компетентность определяется: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772816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Georgia" pitchFamily="18" charset="0"/>
              </a:rPr>
              <a:t>владением </a:t>
            </a:r>
            <a:r>
              <a:rPr lang="ru-RU" altLang="ru-RU" sz="2400" dirty="0" smtClean="0">
                <a:latin typeface="Georgia" pitchFamily="18" charset="0"/>
              </a:rPr>
              <a:t>навыками грамотного чтения;</a:t>
            </a:r>
            <a:endParaRPr lang="ru-RU" altLang="ru-RU" sz="2400" dirty="0">
              <a:latin typeface="Georgia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Georgia" pitchFamily="18" charset="0"/>
              </a:rPr>
              <a:t>приёмами понимания прочитанного и прослушанного </a:t>
            </a:r>
            <a:r>
              <a:rPr lang="ru-RU" altLang="ru-RU" sz="2400" dirty="0" smtClean="0">
                <a:latin typeface="Georgia" pitchFamily="18" charset="0"/>
              </a:rPr>
              <a:t>произведения;</a:t>
            </a:r>
            <a:endParaRPr lang="ru-RU" altLang="ru-RU" sz="2400" dirty="0">
              <a:latin typeface="Georgia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Georgia" pitchFamily="18" charset="0"/>
              </a:rPr>
              <a:t>умением извлекать информацию из текстов;</a:t>
            </a:r>
            <a:endParaRPr lang="ru-RU" altLang="ru-RU" sz="2400" dirty="0">
              <a:latin typeface="Georgia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Georgia" pitchFamily="18" charset="0"/>
              </a:rPr>
              <a:t>знанием книг и умением их самостоятельно </a:t>
            </a:r>
            <a:r>
              <a:rPr lang="ru-RU" altLang="ru-RU" sz="2400" dirty="0" smtClean="0">
                <a:latin typeface="Georgia" pitchFamily="18" charset="0"/>
              </a:rPr>
              <a:t>выбирать;</a:t>
            </a:r>
            <a:endParaRPr lang="ru-RU" altLang="ru-RU" sz="2400" dirty="0">
              <a:latin typeface="Georgia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 err="1">
                <a:latin typeface="Georgia" pitchFamily="18" charset="0"/>
              </a:rPr>
              <a:t>сформированностью</a:t>
            </a:r>
            <a:r>
              <a:rPr lang="ru-RU" altLang="ru-RU" sz="2400" dirty="0">
                <a:latin typeface="Georgia" pitchFamily="18" charset="0"/>
              </a:rPr>
              <a:t> духовной потребности в </a:t>
            </a:r>
            <a:r>
              <a:rPr lang="ru-RU" altLang="ru-RU" sz="2400" dirty="0" smtClean="0">
                <a:latin typeface="Georgia" pitchFamily="18" charset="0"/>
              </a:rPr>
              <a:t>чтении как </a:t>
            </a:r>
            <a:r>
              <a:rPr lang="ru-RU" altLang="ru-RU" sz="2400" dirty="0">
                <a:latin typeface="Georgia" pitchFamily="18" charset="0"/>
              </a:rPr>
              <a:t>средстве познания мира и </a:t>
            </a:r>
            <a:r>
              <a:rPr lang="ru-RU" altLang="ru-RU" sz="2400" dirty="0" smtClean="0">
                <a:latin typeface="Georgia" pitchFamily="18" charset="0"/>
              </a:rPr>
              <a:t>самопознания. </a:t>
            </a:r>
            <a:endParaRPr lang="ru-RU" altLang="ru-RU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781800" cy="1600200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Применение знаний при работе с текстом </a:t>
            </a:r>
            <a:r>
              <a:rPr lang="ru-RU" altLang="ru-RU" sz="3200" b="1" dirty="0">
                <a:solidFill>
                  <a:schemeClr val="hlink"/>
                </a:solidFill>
                <a:latin typeface="Georgia" pitchFamily="18" charset="0"/>
              </a:rPr>
              <a:t/>
            </a:r>
            <a:br>
              <a:rPr lang="ru-RU" altLang="ru-RU" sz="3200" b="1" dirty="0">
                <a:solidFill>
                  <a:schemeClr val="hlink"/>
                </a:solidFill>
                <a:latin typeface="Georgia" pitchFamily="18" charset="0"/>
              </a:rPr>
            </a:b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700808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altLang="ru-RU" sz="3200" dirty="0">
                <a:latin typeface="Georgia" pitchFamily="18" charset="0"/>
              </a:rPr>
              <a:t>Нахождение информации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ru-RU" altLang="ru-RU" sz="3200" dirty="0">
              <a:latin typeface="Georg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altLang="ru-RU" sz="3200" dirty="0" smtClean="0">
                <a:latin typeface="Georgia" pitchFamily="18" charset="0"/>
              </a:rPr>
              <a:t>Интерпретация информации</a:t>
            </a:r>
          </a:p>
          <a:p>
            <a:pPr>
              <a:defRPr/>
            </a:pPr>
            <a:endParaRPr lang="ru-RU" altLang="ru-RU" sz="3200" dirty="0">
              <a:latin typeface="Georg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altLang="ru-RU" sz="3200" dirty="0">
                <a:latin typeface="Georgia" pitchFamily="18" charset="0"/>
              </a:rPr>
              <a:t>Рефлексия </a:t>
            </a:r>
            <a:r>
              <a:rPr lang="ru-RU" altLang="ru-RU" sz="3200" dirty="0" smtClean="0">
                <a:latin typeface="Georgia" pitchFamily="18" charset="0"/>
              </a:rPr>
              <a:t>и  оценка прочитанного содержания</a:t>
            </a:r>
            <a:endParaRPr lang="ru-RU" altLang="ru-RU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820472" cy="1600200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Виды работы с текстом</a:t>
            </a:r>
            <a:r>
              <a:rPr lang="ru-RU" altLang="ru-RU" sz="3200" b="1" dirty="0">
                <a:solidFill>
                  <a:schemeClr val="hlink"/>
                </a:solidFill>
                <a:latin typeface="Georgia" pitchFamily="18" charset="0"/>
              </a:rPr>
              <a:t>: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20840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всего </a:t>
            </a:r>
            <a:r>
              <a:rPr lang="ru-RU" sz="2400" dirty="0" smtClean="0">
                <a:latin typeface="Georgia" panose="02040502050405020303" pitchFamily="18" charset="0"/>
              </a:rPr>
              <a:t>текста, </a:t>
            </a: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чтение, деление на смысловые </a:t>
            </a:r>
            <a:r>
              <a:rPr lang="ru-RU" sz="2400" dirty="0" smtClean="0">
                <a:latin typeface="Georgia" panose="02040502050405020303" pitchFamily="18" charset="0"/>
              </a:rPr>
              <a:t>части,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с</a:t>
            </a:r>
            <a:r>
              <a:rPr lang="ru-RU" sz="2400" dirty="0" smtClean="0">
                <a:latin typeface="Georgia" panose="02040502050405020303" pitchFamily="18" charset="0"/>
              </a:rPr>
              <a:t>оставление плана,</a:t>
            </a: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по готовому </a:t>
            </a:r>
            <a:r>
              <a:rPr lang="ru-RU" sz="2400" dirty="0" smtClean="0">
                <a:latin typeface="Georgia" panose="02040502050405020303" pitchFamily="18" charset="0"/>
              </a:rPr>
              <a:t>плану,</a:t>
            </a: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</a:t>
            </a:r>
            <a:r>
              <a:rPr lang="ru-RU" sz="2400" dirty="0" smtClean="0">
                <a:latin typeface="Georgia" panose="02040502050405020303" pitchFamily="18" charset="0"/>
              </a:rPr>
              <a:t>тение, пересказ,</a:t>
            </a: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</a:t>
            </a:r>
            <a:r>
              <a:rPr lang="ru-RU" sz="2400" dirty="0" smtClean="0">
                <a:latin typeface="Georgia" panose="02040502050405020303" pitchFamily="18" charset="0"/>
              </a:rPr>
              <a:t>нового </a:t>
            </a:r>
            <a:r>
              <a:rPr lang="ru-RU" sz="2400" dirty="0">
                <a:latin typeface="Georgia" panose="02040502050405020303" pitchFamily="18" charset="0"/>
              </a:rPr>
              <a:t>текста, </a:t>
            </a:r>
            <a:endParaRPr lang="ru-RU" sz="2400" dirty="0" smtClean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</a:t>
            </a:r>
            <a:r>
              <a:rPr lang="ru-RU" sz="2400" dirty="0" smtClean="0">
                <a:latin typeface="Georgia" panose="02040502050405020303" pitchFamily="18" charset="0"/>
              </a:rPr>
              <a:t>тение подготовленного текста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восстановление </a:t>
            </a:r>
            <a:r>
              <a:rPr lang="ru-RU" sz="2400" dirty="0">
                <a:latin typeface="Georgia" panose="02040502050405020303" pitchFamily="18" charset="0"/>
              </a:rPr>
              <a:t>деформированного текста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err="1">
                <a:latin typeface="Georgia" panose="02040502050405020303" pitchFamily="18" charset="0"/>
              </a:rPr>
              <a:t>инсценирование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smtClean="0">
                <a:latin typeface="Georgia" panose="02040502050405020303" pitchFamily="18" charset="0"/>
              </a:rPr>
              <a:t>сюжета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выборочное </a:t>
            </a:r>
            <a:r>
              <a:rPr lang="ru-RU" sz="2400" dirty="0">
                <a:latin typeface="Georgia" panose="02040502050405020303" pitchFamily="18" charset="0"/>
              </a:rPr>
              <a:t>чтение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в лицах</a:t>
            </a:r>
          </a:p>
        </p:txBody>
      </p:sp>
    </p:spTree>
    <p:extLst>
      <p:ext uri="{BB962C8B-B14F-4D97-AF65-F5344CB8AC3E}">
        <p14:creationId xmlns:p14="http://schemas.microsoft.com/office/powerpoint/2010/main" val="21388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1654"/>
            <a:ext cx="7056784" cy="1031082"/>
          </a:xfrm>
        </p:spPr>
        <p:txBody>
          <a:bodyPr>
            <a:normAutofit/>
          </a:bodyPr>
          <a:lstStyle/>
          <a:p>
            <a:r>
              <a:rPr lang="ru-RU" alt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Виды работы с текстом: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124744"/>
            <a:ext cx="5886400" cy="403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«жужжащее чтение»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цепочкой по предложению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абзацами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с пометками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с остановками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по группам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поисковое чтение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комбинированное чтение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«живая картинка»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</a:t>
            </a:r>
            <a:r>
              <a:rPr lang="ru-RU" sz="2400" dirty="0" smtClean="0">
                <a:latin typeface="Georgia" panose="02040502050405020303" pitchFamily="18" charset="0"/>
              </a:rPr>
              <a:t>тение с опорой на иллюстрации</a:t>
            </a:r>
            <a:endParaRPr lang="ru-RU" sz="2400" dirty="0">
              <a:latin typeface="Georgia" panose="02040502050405020303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ru-RU" altLang="ru-RU" b="1" i="1" dirty="0"/>
          </a:p>
        </p:txBody>
      </p:sp>
    </p:spTree>
    <p:extLst>
      <p:ext uri="{BB962C8B-B14F-4D97-AF65-F5344CB8AC3E}">
        <p14:creationId xmlns:p14="http://schemas.microsoft.com/office/powerpoint/2010/main" val="390705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840760" cy="936104"/>
          </a:xfrm>
        </p:spPr>
        <p:txBody>
          <a:bodyPr>
            <a:normAutofit/>
          </a:bodyPr>
          <a:lstStyle/>
          <a:p>
            <a:r>
              <a:rPr lang="ru-RU" alt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Виды работы с текстом: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80728"/>
            <a:ext cx="7128792" cy="514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чтение с целью нахождения отрывка, который поможет ответить на вопрос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нахождение предложения или отрывка, отражающего главную мысль текста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нахождение и чтение образных слов и описаний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нахождение и чтение слов с логическим ударением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вычленения слов из текста к предложенной схеме, например: </a:t>
            </a:r>
            <a:r>
              <a:rPr lang="ru-RU" sz="2400" dirty="0" err="1">
                <a:latin typeface="Georgia" panose="02040502050405020303" pitchFamily="18" charset="0"/>
              </a:rPr>
              <a:t>чк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чн</a:t>
            </a:r>
            <a:endParaRPr lang="ru-RU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кто быстрее в тексте найдет слово на определённое правило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Georgia" panose="02040502050405020303" pitchFamily="18" charset="0"/>
              </a:rPr>
              <a:t>нахождение самого длинного слова в тексте</a:t>
            </a:r>
          </a:p>
          <a:p>
            <a:pPr>
              <a:lnSpc>
                <a:spcPct val="90000"/>
              </a:lnSpc>
              <a:defRPr/>
            </a:pPr>
            <a:endParaRPr lang="ru-RU" altLang="ru-RU" b="1" i="1" dirty="0"/>
          </a:p>
        </p:txBody>
      </p:sp>
    </p:spTree>
    <p:extLst>
      <p:ext uri="{BB962C8B-B14F-4D97-AF65-F5344CB8AC3E}">
        <p14:creationId xmlns:p14="http://schemas.microsoft.com/office/powerpoint/2010/main" val="4253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868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текстом предполагает реализацию следующих условий 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00808"/>
            <a:ext cx="8280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Georgia" panose="02040502050405020303" pitchFamily="18" charset="0"/>
              </a:rPr>
              <a:t>д</a:t>
            </a:r>
            <a:r>
              <a:rPr lang="ru-RU" sz="2000" dirty="0" smtClean="0">
                <a:latin typeface="Georgia" panose="02040502050405020303" pitchFamily="18" charset="0"/>
              </a:rPr>
              <a:t>ля эффективного развития умения </a:t>
            </a:r>
            <a:r>
              <a:rPr lang="ru-RU" sz="2000" dirty="0">
                <a:latin typeface="Georgia" panose="02040502050405020303" pitchFamily="18" charset="0"/>
              </a:rPr>
              <a:t>находить информацию используются тексты научно – познавательного характера, соответствующего </a:t>
            </a:r>
            <a:r>
              <a:rPr lang="ru-RU" sz="2000" dirty="0" smtClean="0">
                <a:latin typeface="Georgia" panose="02040502050405020303" pitchFamily="18" charset="0"/>
              </a:rPr>
              <a:t>возрасту; 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Georgia" panose="02040502050405020303" pitchFamily="18" charset="0"/>
              </a:rPr>
              <a:t>для </a:t>
            </a:r>
            <a:r>
              <a:rPr lang="ru-RU" sz="2000" dirty="0" smtClean="0">
                <a:latin typeface="Georgia" panose="02040502050405020303" pitchFamily="18" charset="0"/>
              </a:rPr>
              <a:t>того, </a:t>
            </a:r>
            <a:r>
              <a:rPr lang="ru-RU" sz="2000" dirty="0">
                <a:latin typeface="Georgia" panose="02040502050405020303" pitchFamily="18" charset="0"/>
              </a:rPr>
              <a:t>чтобы дети учились интерпретировать полученную информацию, тексты подбираются разных стилей, но схожих по </a:t>
            </a:r>
            <a:r>
              <a:rPr lang="ru-RU" sz="2000" dirty="0" smtClean="0">
                <a:latin typeface="Georgia" panose="02040502050405020303" pitchFamily="18" charset="0"/>
              </a:rPr>
              <a:t>содержанию;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Georgia" panose="02040502050405020303" pitchFamily="18" charset="0"/>
              </a:rPr>
              <a:t>ведётся работа над развитием речи </a:t>
            </a:r>
            <a:r>
              <a:rPr lang="ru-RU" sz="2000" dirty="0" smtClean="0">
                <a:latin typeface="Georgia" panose="02040502050405020303" pitchFamily="18" charset="0"/>
              </a:rPr>
              <a:t>учащихся;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Georgia" panose="02040502050405020303" pitchFamily="18" charset="0"/>
              </a:rPr>
              <a:t>при работе с текстами учитывается мотивация учащихся и их способность быть </a:t>
            </a:r>
            <a:r>
              <a:rPr lang="ru-RU" sz="2000" dirty="0" smtClean="0">
                <a:latin typeface="Georgia" panose="02040502050405020303" pitchFamily="18" charset="0"/>
              </a:rPr>
              <a:t>читателем. 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defRPr/>
            </a:pP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229</TotalTime>
  <Words>482</Words>
  <Application>Microsoft Office PowerPoint</Application>
  <PresentationFormat>Экран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NewsPrint</vt:lpstr>
      <vt:lpstr>Городской методический центр г. Казань  Городское методическое объединение учителей начальных классов </vt:lpstr>
      <vt:lpstr>Одна из основных целей преподавания предметов в начальной школе -</vt:lpstr>
      <vt:lpstr>формировать и развивать читательские способности  как способности личности к саморазвитию и самосовершенствованию путем сознательного и активного присвоения нового социального опыта.  </vt:lpstr>
      <vt:lpstr>Читательская компетентность определяется:</vt:lpstr>
      <vt:lpstr>Применение знаний при работе с текстом  </vt:lpstr>
      <vt:lpstr>Виды работы с текстом:</vt:lpstr>
      <vt:lpstr>Виды работы с текстом:</vt:lpstr>
      <vt:lpstr>Виды работы с текстом:</vt:lpstr>
      <vt:lpstr>Работа с текстом предполагает реализацию следующих условий </vt:lpstr>
      <vt:lpstr>Межпредметные связи</vt:lpstr>
      <vt:lpstr>Презентация PowerPoint</vt:lpstr>
      <vt:lpstr>В заключение</vt:lpstr>
      <vt:lpstr>Творческих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Городской методический центр г. Казань  Городское методическое объединение учителей начальных классов</dc:title>
  <dc:creator>пк</dc:creator>
  <cp:lastModifiedBy>пк</cp:lastModifiedBy>
  <cp:revision>24</cp:revision>
  <dcterms:created xsi:type="dcterms:W3CDTF">2016-08-18T05:47:46Z</dcterms:created>
  <dcterms:modified xsi:type="dcterms:W3CDTF">2017-03-22T19:33:58Z</dcterms:modified>
</cp:coreProperties>
</file>